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5" r:id="rId2"/>
    <p:sldId id="279" r:id="rId3"/>
    <p:sldId id="348" r:id="rId4"/>
    <p:sldId id="349" r:id="rId5"/>
    <p:sldId id="330" r:id="rId6"/>
    <p:sldId id="345" r:id="rId7"/>
    <p:sldId id="334" r:id="rId8"/>
    <p:sldId id="335" r:id="rId9"/>
    <p:sldId id="336" r:id="rId10"/>
    <p:sldId id="337" r:id="rId11"/>
    <p:sldId id="339" r:id="rId12"/>
    <p:sldId id="340" r:id="rId13"/>
    <p:sldId id="341" r:id="rId14"/>
    <p:sldId id="338" r:id="rId15"/>
    <p:sldId id="342" r:id="rId16"/>
    <p:sldId id="343" r:id="rId17"/>
    <p:sldId id="344" r:id="rId18"/>
    <p:sldId id="321" r:id="rId19"/>
    <p:sldId id="286" r:id="rId20"/>
    <p:sldId id="281" r:id="rId21"/>
    <p:sldId id="292" r:id="rId22"/>
    <p:sldId id="289" r:id="rId23"/>
    <p:sldId id="285" r:id="rId24"/>
    <p:sldId id="347" r:id="rId25"/>
    <p:sldId id="277" r:id="rId26"/>
    <p:sldId id="331" r:id="rId27"/>
    <p:sldId id="278" r:id="rId2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CC0000"/>
    <a:srgbClr val="EDFE12"/>
    <a:srgbClr val="996633"/>
    <a:srgbClr val="FF0066"/>
    <a:srgbClr val="003399"/>
    <a:srgbClr val="CC00CC"/>
    <a:srgbClr val="66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970" autoAdjust="0"/>
    <p:restoredTop sz="94660"/>
  </p:normalViewPr>
  <p:slideViewPr>
    <p:cSldViewPr>
      <p:cViewPr>
        <p:scale>
          <a:sx n="33" d="100"/>
          <a:sy n="33" d="100"/>
        </p:scale>
        <p:origin x="-1915" y="-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6E7270-BDB0-4E15-BD15-508E254E2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E76A8-3ABC-4804-8484-CF048823A88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ABAFA-856E-4285-8DF3-E96048BAD3B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6705-D6B5-4A7C-810C-B2498C2883C2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48C57-D116-4C9E-857A-D29A18FE0FD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17369-23A8-43D1-BE1F-BAE0EE00F6B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E57D8-87D0-406B-9564-F961A608E8BC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9F9815-4CDC-419F-8970-7743584932C6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944C7-9DAF-4709-B8DB-6E3A2AAACDAC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08CF9-6573-45D4-955F-9835646AF3C9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4B90C-4BC5-4ED0-9D42-FCAD3FD880FF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0B5BF-AF96-4C68-8785-F252D50C172F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59EF4-0C55-49B8-8A66-7F0E4EF8768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59E89-F800-4FB3-95BF-CAD66E72A923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6A6D7-B63F-4F5D-B8D4-C69177CD95F5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94147-20F1-484F-B857-58787E3336F2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2E9346-A4A0-4A53-8C2A-B1E082DBD675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7D109-5492-4AAD-8995-702547AB28B3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4C9F8-1054-448D-8CFA-86C863CC7351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26AD5-14A4-460F-B726-D6C1B963D20F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8DECF-58A4-41D2-B284-E0BD5C7C499B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2BF851-EC4B-4149-866F-05493C0A493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13F1C-A462-4B45-B9DA-71B8EBF45A7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E04E1-A5EE-4C29-9881-0E604BD9C61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669A2-F42D-41DB-A0B3-214A884470F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C660F-E59D-4176-AB5A-9976E6A1634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418AE-7FF2-4D2B-A72A-E1EAED6E9C77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93CBE-3FE0-41C1-B4F7-6472F50B11D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AB721-CA85-402B-9224-4DCB4AB92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D333-BFA5-42AA-ADCA-CF72884BD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67E2-311A-4F6E-B030-000930535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348B7-A0A9-4321-B789-A3233CB2B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9893-703D-4AC1-A72A-F779E1CC0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CBE49-CABE-435A-8A9C-C18CCC6C7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38E93-0335-4029-8E9A-48D559A50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B8A40-95B1-4484-BBF5-130EFF7C0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E2AA8-25FA-4B0E-8E34-ACB25516E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6C78A-A6D7-4D5A-968A-31D593D0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1764B-850E-4298-BF6F-E485BFA42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A1BF-4F46-4AFA-AF16-C3FCF08C7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C5E7AD-2748-4F93-9D9B-7A7AD91D1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toonclipartfree.com/Cliparts_Free/Schule_Free/Cartoon-Clipart-Free-04.gi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hyperlink" Target="http://74325s020.edusite.ru/images/rebenokglobus.gif" TargetMode="Externa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timer.od.ua/wp-content/uploads/2009/08/cards-n6emo0l1sm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.all-biz.info/img/news/96471.jpe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hyperlink" Target="http://www.generation.uz/userfiles/SOT.jpg" TargetMode="External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rtefaktologija1.narod.ru/llldd.gi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СКОРО В ШКОЛУ!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051050" y="4365625"/>
            <a:ext cx="51847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родителей будущих первоклассников</a:t>
            </a:r>
          </a:p>
          <a:p>
            <a:pPr>
              <a:defRPr/>
            </a:pPr>
            <a:endParaRPr lang="ru-RU" sz="32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ru-RU" sz="32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ru-RU" sz="32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285992"/>
            <a:ext cx="81439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МОУ «Лицей №1</a:t>
            </a:r>
          </a:p>
          <a:p>
            <a:pPr algn="ctr"/>
            <a:r>
              <a:rPr lang="ru-RU" sz="5400" b="1" dirty="0" smtClean="0">
                <a:ln w="12700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Им. Керима </a:t>
            </a:r>
            <a:r>
              <a:rPr lang="ru-RU" sz="5400" b="1" dirty="0" err="1" smtClean="0">
                <a:ln w="12700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Отарова</a:t>
            </a:r>
            <a:r>
              <a:rPr lang="ru-RU" sz="5400" b="1" dirty="0" smtClean="0">
                <a:ln w="12700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»</a:t>
            </a:r>
            <a:endParaRPr lang="ru-RU" sz="5400" b="1" cap="none" spc="0" dirty="0">
              <a:ln w="12700">
                <a:solidFill>
                  <a:srgbClr val="CC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Наши портфели</a:t>
            </a:r>
          </a:p>
        </p:txBody>
      </p:sp>
      <p:pic>
        <p:nvPicPr>
          <p:cNvPr id="14339" name="Picture 6" descr="ноябрь-2003 009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lum bright="6000"/>
          </a:blip>
          <a:srcRect/>
          <a:stretch>
            <a:fillRect/>
          </a:stretch>
        </p:blipFill>
        <p:spPr>
          <a:xfrm>
            <a:off x="1000125" y="1714500"/>
            <a:ext cx="7000875" cy="43576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«Правильный» портфель</a:t>
            </a:r>
          </a:p>
        </p:txBody>
      </p:sp>
      <p:pic>
        <p:nvPicPr>
          <p:cNvPr id="15363" name="Picture 4" descr="ноябрь-2003 010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1341438"/>
            <a:ext cx="3887787" cy="2916237"/>
          </a:xfrm>
          <a:noFill/>
        </p:spPr>
      </p:pic>
      <p:pic>
        <p:nvPicPr>
          <p:cNvPr id="15364" name="Picture 3" descr="ноябрь-2003 0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3052763"/>
            <a:ext cx="3690938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13787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</a:t>
            </a:r>
            <a:r>
              <a:rPr lang="ru-RU" sz="3600" smtClean="0">
                <a:solidFill>
                  <a:srgbClr val="660066"/>
                </a:solidFill>
              </a:rPr>
              <a:t>Для сохранения правильной осанки школьника очень важны размеры и вес ранца.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660066"/>
                </a:solidFill>
              </a:rPr>
              <a:t>	Его </a:t>
            </a:r>
            <a:r>
              <a:rPr lang="ru-RU" sz="3600" b="1" i="1" smtClean="0">
                <a:solidFill>
                  <a:srgbClr val="660066"/>
                </a:solidFill>
              </a:rPr>
              <a:t>ширина</a:t>
            </a:r>
            <a:r>
              <a:rPr lang="ru-RU" sz="3600" smtClean="0">
                <a:solidFill>
                  <a:srgbClr val="660066"/>
                </a:solidFill>
              </a:rPr>
              <a:t> не должна превышать ширину плеч ребенка, а </a:t>
            </a:r>
            <a:r>
              <a:rPr lang="ru-RU" sz="3600" b="1" i="1" smtClean="0">
                <a:solidFill>
                  <a:srgbClr val="660066"/>
                </a:solidFill>
              </a:rPr>
              <a:t>высота</a:t>
            </a:r>
            <a:r>
              <a:rPr lang="ru-RU" sz="3600" smtClean="0">
                <a:solidFill>
                  <a:srgbClr val="660066"/>
                </a:solidFill>
              </a:rPr>
              <a:t> – 30 см.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>
                <a:solidFill>
                  <a:srgbClr val="660066"/>
                </a:solidFill>
              </a:rPr>
              <a:t>	Вес вместе с содержимым</a:t>
            </a:r>
            <a:r>
              <a:rPr lang="ru-RU" sz="3600" smtClean="0">
                <a:solidFill>
                  <a:srgbClr val="660066"/>
                </a:solidFill>
              </a:rPr>
              <a:t> - это максимум 15% от веса школьника,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660066"/>
                </a:solidFill>
              </a:rPr>
              <a:t>   а в младших классах - 10%.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у нас в портфелях?</a:t>
            </a:r>
          </a:p>
        </p:txBody>
      </p:sp>
      <p:pic>
        <p:nvPicPr>
          <p:cNvPr id="17411" name="Picture 4" descr="ноябрь-2003 012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4221163"/>
            <a:ext cx="4092575" cy="2078037"/>
          </a:xfrm>
          <a:noFill/>
        </p:spPr>
      </p:pic>
      <p:pic>
        <p:nvPicPr>
          <p:cNvPr id="17412" name="Picture 12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557338"/>
            <a:ext cx="7200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5" descr="208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3644900"/>
            <a:ext cx="1295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6" descr="209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3644900"/>
            <a:ext cx="13684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7" descr="240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4868863"/>
            <a:ext cx="1193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8" descr="208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8313" y="5084763"/>
            <a:ext cx="1150937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9" descr="206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63713" y="4941888"/>
            <a:ext cx="10795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«Правильный» портфель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Вес ранца без учебников не более 700 г</a:t>
            </a:r>
          </a:p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Ранец должен иметь широкие лямки</a:t>
            </a:r>
          </a:p>
          <a:p>
            <a:pPr eaLnBrk="1" hangingPunct="1">
              <a:buFontTx/>
              <a:buNone/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(4-4,5 см)</a:t>
            </a:r>
          </a:p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Норма массы портфеля с учебными пособиями:</a:t>
            </a:r>
          </a:p>
          <a:p>
            <a:pPr eaLnBrk="1" hangingPunct="1">
              <a:buFontTx/>
              <a:buNone/>
              <a:defRPr/>
            </a:pP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/>
              </a:rPr>
              <a:t>–</a:t>
            </a: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 класс	не более 2 кг 200 г</a:t>
            </a:r>
          </a:p>
          <a:p>
            <a:pPr eaLnBrk="1" hangingPunct="1">
              <a:buFontTx/>
              <a:buNone/>
              <a:defRPr/>
            </a:pP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/>
              </a:rPr>
              <a:t>–</a:t>
            </a: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 класс	не более </a:t>
            </a:r>
            <a:r>
              <a:rPr lang="en-US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кг 200 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требования, предъявляемые гигиенистами </a:t>
            </a:r>
            <a:br>
              <a:rPr lang="ru-RU" sz="400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детской обуви</a:t>
            </a:r>
          </a:p>
        </p:txBody>
      </p:sp>
      <p:pic>
        <p:nvPicPr>
          <p:cNvPr id="19459" name="Picture 4" descr="101-0129_IMG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2636838"/>
            <a:ext cx="4572000" cy="3429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Требования к школьной обуви:</a:t>
            </a:r>
          </a:p>
        </p:txBody>
      </p:sp>
      <p:pic>
        <p:nvPicPr>
          <p:cNvPr id="20483" name="Picture 4" descr="ботм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484313"/>
            <a:ext cx="3455987" cy="2273300"/>
          </a:xfrm>
          <a:noFill/>
        </p:spPr>
      </p:pic>
      <p:pic>
        <p:nvPicPr>
          <p:cNvPr id="20484" name="Picture 5" descr="бо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565400"/>
            <a:ext cx="41751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мешо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3933825"/>
            <a:ext cx="3095625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Требования к школьной обуви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Жесткий задник с мягким верхом и закрытый носок;</a:t>
            </a:r>
          </a:p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Удобная застежка: пряжка или </a:t>
            </a: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/>
              </a:rPr>
              <a:t>«</a:t>
            </a: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липучка</a:t>
            </a: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/>
              </a:rPr>
              <a:t>»</a:t>
            </a: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Хорошие супинаторы;</a:t>
            </a:r>
          </a:p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Гибкая нескользящая подошва;</a:t>
            </a:r>
          </a:p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Воздухопроницаемость.</a:t>
            </a:r>
          </a:p>
          <a:p>
            <a:pPr eaLnBrk="1" hangingPunct="1">
              <a:defRPr/>
            </a:pPr>
            <a:endParaRPr lang="ru-RU" b="1" i="1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8638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0099"/>
                </a:solidFill>
                <a:latin typeface="Comic Sans MS" pitchFamily="66" charset="0"/>
              </a:rPr>
              <a:t>Ответы </a:t>
            </a:r>
            <a:br>
              <a:rPr lang="ru-RU" b="1" smtClean="0">
                <a:solidFill>
                  <a:srgbClr val="990099"/>
                </a:solidFill>
                <a:latin typeface="Comic Sans MS" pitchFamily="66" charset="0"/>
              </a:rPr>
            </a:br>
            <a:r>
              <a:rPr lang="ru-RU" b="1" smtClean="0">
                <a:solidFill>
                  <a:srgbClr val="990099"/>
                </a:solidFill>
                <a:latin typeface="Comic Sans MS" pitchFamily="66" charset="0"/>
              </a:rPr>
              <a:t>для родителей </a:t>
            </a:r>
            <a:br>
              <a:rPr lang="ru-RU" b="1" smtClean="0">
                <a:solidFill>
                  <a:srgbClr val="990099"/>
                </a:solidFill>
                <a:latin typeface="Comic Sans MS" pitchFamily="66" charset="0"/>
              </a:rPr>
            </a:br>
            <a:r>
              <a:rPr lang="ru-RU" b="1" smtClean="0">
                <a:solidFill>
                  <a:srgbClr val="990099"/>
                </a:solidFill>
                <a:latin typeface="Comic Sans MS" pitchFamily="66" charset="0"/>
              </a:rPr>
              <a:t>на часто задаваемые вопросы</a:t>
            </a:r>
          </a:p>
        </p:txBody>
      </p:sp>
      <p:pic>
        <p:nvPicPr>
          <p:cNvPr id="22531" name="Picture 5" descr="s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правильно организовать дома рабочее место первоклассника?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996633"/>
                </a:solidFill>
              </a:rPr>
              <a:t>     </a:t>
            </a:r>
            <a:r>
              <a:rPr lang="ru-RU" sz="2400" smtClean="0">
                <a:solidFill>
                  <a:schemeClr val="accent2"/>
                </a:solidFill>
              </a:rPr>
              <a:t>Купите первокласснику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письменный стол. Тогда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ребенок сможет сам разложить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в ящики стола учебные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принадлежности и научится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поддерживать порядок 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рабочем месте.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9933"/>
                </a:solidFill>
              </a:rPr>
              <a:t>                                  </a:t>
            </a:r>
            <a:r>
              <a:rPr lang="ru-RU" sz="2400" smtClean="0">
                <a:solidFill>
                  <a:srgbClr val="008000"/>
                </a:solidFill>
              </a:rPr>
              <a:t>Лучше, если освещение будет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08000"/>
                </a:solidFill>
              </a:rPr>
              <a:t>                                  слева. Занавески нужно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08000"/>
                </a:solidFill>
              </a:rPr>
              <a:t>                                  отодвинуть в сторону - основной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08000"/>
                </a:solidFill>
              </a:rPr>
              <a:t>                                  свет должен попадать через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08000"/>
                </a:solidFill>
              </a:rPr>
              <a:t>                                  верхнюю треть окна.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>
              <a:solidFill>
                <a:srgbClr val="008000"/>
              </a:solidFill>
            </a:endParaRPr>
          </a:p>
        </p:txBody>
      </p:sp>
      <p:pic>
        <p:nvPicPr>
          <p:cNvPr id="23556" name="Picture 6" descr="Картинка 757 из 122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294188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Картинка 544 из 1214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9775" y="1628775"/>
            <a:ext cx="220186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260350"/>
            <a:ext cx="5508625" cy="25193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ВАШ РЕБЁНОК ИДЕТ </a:t>
            </a:r>
            <a:b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 КЛАСС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284538"/>
            <a:ext cx="8135938" cy="388778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9900"/>
                </a:solidFill>
                <a:latin typeface="Comic Sans MS" pitchFamily="66" charset="0"/>
              </a:rPr>
              <a:t>Советы и рекомендации </a:t>
            </a:r>
          </a:p>
          <a:p>
            <a:pPr eaLnBrk="1" hangingPunct="1"/>
            <a:r>
              <a:rPr lang="ru-RU" b="1" smtClean="0">
                <a:solidFill>
                  <a:srgbClr val="009900"/>
                </a:solidFill>
                <a:latin typeface="Comic Sans MS" pitchFamily="66" charset="0"/>
              </a:rPr>
              <a:t> родителям будущих первоклассников, </a:t>
            </a:r>
          </a:p>
          <a:p>
            <a:pPr eaLnBrk="1" hangingPunct="1"/>
            <a:r>
              <a:rPr lang="ru-RU" b="1" smtClean="0">
                <a:solidFill>
                  <a:srgbClr val="009900"/>
                </a:solidFill>
                <a:latin typeface="Comic Sans MS" pitchFamily="66" charset="0"/>
              </a:rPr>
              <a:t>а так же ответы на </a:t>
            </a:r>
          </a:p>
          <a:p>
            <a:pPr eaLnBrk="1" hangingPunct="1"/>
            <a:r>
              <a:rPr lang="ru-RU" b="1" smtClean="0">
                <a:solidFill>
                  <a:srgbClr val="009900"/>
                </a:solidFill>
                <a:latin typeface="Comic Sans MS" pitchFamily="66" charset="0"/>
              </a:rPr>
              <a:t>часто задаваемые вопросы.</a:t>
            </a:r>
          </a:p>
        </p:txBody>
      </p:sp>
      <p:pic>
        <p:nvPicPr>
          <p:cNvPr id="3076" name="Picture 4" descr="j04325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3" descr="Картинка 293 из 127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2708275"/>
            <a:ext cx="2667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4" descr="AG00319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333375"/>
            <a:ext cx="1584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68313" y="260350"/>
            <a:ext cx="83518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600">
                <a:solidFill>
                  <a:srgbClr val="990099"/>
                </a:solidFill>
              </a:rPr>
              <a:t>        </a:t>
            </a:r>
            <a:r>
              <a:rPr lang="ru-RU" sz="3600" i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Обязательно ли ребенок </a:t>
            </a:r>
            <a:br>
              <a:rPr lang="ru-RU" sz="3600" i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i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должен уметь читать и писать </a:t>
            </a:r>
          </a:p>
          <a:p>
            <a:pPr algn="l">
              <a:defRPr/>
            </a:pPr>
            <a:r>
              <a:rPr lang="ru-RU" sz="3600" i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к 1 классу?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79388" y="1989138"/>
            <a:ext cx="86423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8000"/>
                </a:solidFill>
              </a:rPr>
              <a:t>Не обязательно.</a:t>
            </a:r>
          </a:p>
          <a:p>
            <a:pPr algn="l"/>
            <a:r>
              <a:rPr lang="ru-RU">
                <a:solidFill>
                  <a:srgbClr val="008000"/>
                </a:solidFill>
              </a:rPr>
              <a:t>Умение складывать из слогов слова еще не является умением читать. Многие дети с трудом осваивают эту сложную мыслительную операцию - не стоит их подгонять! Навык чтения и письма должен формироваться по специальным методикам (складываются представления о речи, звуках и буквах). </a:t>
            </a:r>
          </a:p>
          <a:p>
            <a:pPr algn="l"/>
            <a:r>
              <a:rPr lang="ru-RU">
                <a:solidFill>
                  <a:srgbClr val="008000"/>
                </a:solidFill>
              </a:rPr>
              <a:t>Основными умениями при чтении являются понимание прочитанного текста, анализ описанной ситуации, </a:t>
            </a:r>
          </a:p>
          <a:p>
            <a:pPr algn="l"/>
            <a:r>
              <a:rPr lang="ru-RU">
                <a:solidFill>
                  <a:srgbClr val="008000"/>
                </a:solidFill>
              </a:rPr>
              <a:t>ответы на вопросы после чтения. </a:t>
            </a:r>
          </a:p>
        </p:txBody>
      </p:sp>
      <p:pic>
        <p:nvPicPr>
          <p:cNvPr id="24580" name="Picture 7" descr="SCHOO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5013325"/>
            <a:ext cx="13366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95288" y="3860800"/>
            <a:ext cx="1800225" cy="2435225"/>
          </a:xfrm>
          <a:noFill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644900"/>
            <a:ext cx="19319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835150" y="3184525"/>
            <a:ext cx="52673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00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>
                <a:solidFill>
                  <a:srgbClr val="CC6600"/>
                </a:solidFill>
              </a:rPr>
              <a:t>     </a:t>
            </a:r>
            <a:r>
              <a:rPr lang="ru-RU">
                <a:solidFill>
                  <a:srgbClr val="660066"/>
                </a:solidFill>
              </a:rPr>
              <a:t>На переменах допускаются подвижные и настольные игры. Главное, чтобы во время игры соблюдались правила безопасности и школьники случайно не поранили друг друга. 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4213" y="1412875"/>
            <a:ext cx="7777162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Отдыхают.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>
                <a:solidFill>
                  <a:schemeClr val="accent2"/>
                </a:solidFill>
              </a:rPr>
              <a:t>Причем отдых должен быть активным, ведь после урока, который предполагает пребывание ученика в однообразной рабочей позе, ребенку необходима разрядка.</a:t>
            </a:r>
          </a:p>
        </p:txBody>
      </p:sp>
      <p:pic>
        <p:nvPicPr>
          <p:cNvPr id="25606" name="Picture 9" descr="peremenk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188913"/>
            <a:ext cx="215582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6176962" cy="114300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C00CC"/>
                </a:solidFill>
              </a:rPr>
              <a:t>Что делают дети на переменах?</a:t>
            </a:r>
          </a:p>
        </p:txBody>
      </p:sp>
      <p:pic>
        <p:nvPicPr>
          <p:cNvPr id="25608" name="Picture 10" descr="AG00319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836613"/>
            <a:ext cx="16192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учителя не ставят оценки </a:t>
            </a:r>
            <a:br>
              <a:rPr lang="ru-RU" sz="360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 классе?</a:t>
            </a:r>
          </a:p>
        </p:txBody>
      </p:sp>
      <p:pic>
        <p:nvPicPr>
          <p:cNvPr id="26627" name="Picture 4" descr="1191269140_c412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940550" y="2924175"/>
            <a:ext cx="2203450" cy="3933825"/>
          </a:xfrm>
          <a:noFill/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70580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660066"/>
                </a:solidFill>
              </a:rPr>
              <a:t>В 1 классе обучение действительно </a:t>
            </a:r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безоценочное</a:t>
            </a:r>
            <a:r>
              <a:rPr lang="ru-RU">
                <a:solidFill>
                  <a:srgbClr val="660066"/>
                </a:solidFill>
              </a:rPr>
              <a:t>. Это оправдано тем, что ребенок находится в самом начале учебного пути. К концу первого года обучения уже можно судить о той или иной степени успешности младшего школьника. </a:t>
            </a:r>
          </a:p>
          <a:p>
            <a:pPr>
              <a:defRPr/>
            </a:pPr>
            <a:r>
              <a:rPr lang="ru-RU">
                <a:solidFill>
                  <a:srgbClr val="660066"/>
                </a:solidFill>
              </a:rPr>
              <a:t>В 1 классе </a:t>
            </a:r>
            <a:r>
              <a:rPr lang="ru-RU" u="sng">
                <a:solidFill>
                  <a:srgbClr val="660066"/>
                </a:solidFill>
              </a:rPr>
              <a:t>основной упор</a:t>
            </a:r>
            <a:r>
              <a:rPr lang="ru-RU">
                <a:solidFill>
                  <a:srgbClr val="660066"/>
                </a:solidFill>
              </a:rPr>
              <a:t> делается на </a:t>
            </a:r>
            <a:r>
              <a:rPr lang="ru-RU" b="1">
                <a:solidFill>
                  <a:srgbClr val="660066"/>
                </a:solidFill>
              </a:rPr>
              <a:t>приобретение навыков учебного труда</a:t>
            </a:r>
            <a:r>
              <a:rPr lang="ru-RU">
                <a:solidFill>
                  <a:srgbClr val="660066"/>
                </a:solidFill>
              </a:rPr>
              <a:t>. В работе учителя с учеником присутствует </a:t>
            </a:r>
            <a:r>
              <a:rPr lang="ru-RU" b="1" u="sng">
                <a:solidFill>
                  <a:srgbClr val="660066"/>
                </a:solidFill>
              </a:rPr>
              <a:t>словесная  </a:t>
            </a:r>
            <a:r>
              <a:rPr lang="ru-RU">
                <a:solidFill>
                  <a:srgbClr val="660066"/>
                </a:solidFill>
              </a:rPr>
              <a:t>оценка. Важно, чтобы она была позитивной.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0580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ли носить в школу мобильный телефон?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700338" y="1628775"/>
            <a:ext cx="611981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ü"/>
              <a:defRPr/>
            </a:pPr>
            <a:r>
              <a:rPr lang="ru-RU">
                <a:solidFill>
                  <a:srgbClr val="003399"/>
                </a:solidFill>
              </a:rPr>
              <a:t>В нашей школе </a:t>
            </a:r>
            <a:r>
              <a:rPr lang="ru-RU" i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запрещено</a:t>
            </a:r>
            <a:r>
              <a:rPr lang="ru-RU" u="sng">
                <a:solidFill>
                  <a:srgbClr val="003399"/>
                </a:solidFill>
              </a:rPr>
              <a:t> </a:t>
            </a:r>
            <a:r>
              <a:rPr lang="ru-RU">
                <a:solidFill>
                  <a:srgbClr val="003399"/>
                </a:solidFill>
              </a:rPr>
              <a:t>пользование мобильным телефоном </a:t>
            </a:r>
            <a:r>
              <a:rPr lang="ru-RU" i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уроке.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ru-RU"/>
              <a:t> </a:t>
            </a:r>
            <a:r>
              <a:rPr lang="ru-RU">
                <a:solidFill>
                  <a:srgbClr val="008000"/>
                </a:solidFill>
              </a:rPr>
              <a:t>Мы не рекомендуем носить в школу мобильный телефон первоклассникам — велико искушение звонить маме по малейшему поводу или поиграть на уроке в электронную игру. 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ru-RU">
                <a:solidFill>
                  <a:srgbClr val="FF0000"/>
                </a:solidFill>
              </a:rPr>
              <a:t>Кроме того, дорогой телефон может возбудить нездоровый интерес одноклассников, его можно потерять .</a:t>
            </a:r>
          </a:p>
        </p:txBody>
      </p:sp>
      <p:pic>
        <p:nvPicPr>
          <p:cNvPr id="27652" name="Picture 10" descr="Картинка 75 из 151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41438"/>
            <a:ext cx="2303463" cy="2352675"/>
          </a:xfrm>
          <a:prstGeom prst="rect">
            <a:avLst/>
          </a:prstGeom>
          <a:noFill/>
          <a:ln w="9525">
            <a:solidFill>
              <a:srgbClr val="EDFE12"/>
            </a:solidFill>
            <a:miter lim="800000"/>
            <a:headEnd/>
            <a:tailEnd/>
          </a:ln>
        </p:spPr>
      </p:pic>
      <p:pic>
        <p:nvPicPr>
          <p:cNvPr id="27653" name="Picture 12" descr="Картинка 132 из 15113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3213100"/>
            <a:ext cx="1873250" cy="2227263"/>
          </a:xfrm>
          <a:prstGeom prst="rect">
            <a:avLst/>
          </a:prstGeom>
          <a:noFill/>
          <a:ln w="9525">
            <a:solidFill>
              <a:srgbClr val="EDFE1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000" smtClean="0">
                <a:solidFill>
                  <a:srgbClr val="FF0066"/>
                </a:solidFill>
              </a:rPr>
              <a:t>Согласно ст.901. ГК РФ образовательное учреждение не является профессиональным хранителем  и не несет ответственности за вещи находящиеся при  учениках во время занятий и на территории школы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0" descr="Рисунок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620713"/>
            <a:ext cx="12922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ли носить в школу игрушки?</a:t>
            </a:r>
            <a:r>
              <a:rPr lang="ru-RU" sz="4000" smtClean="0"/>
              <a:t>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351837" cy="4319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>
                <a:solidFill>
                  <a:srgbClr val="003399"/>
                </a:solidFill>
              </a:rPr>
              <a:t>Да, можно.</a:t>
            </a:r>
          </a:p>
          <a:p>
            <a:pPr eaLnBrk="1" hangingPunct="1">
              <a:buFontTx/>
              <a:buNone/>
            </a:pPr>
            <a:r>
              <a:rPr lang="ru-RU" sz="3600" smtClean="0">
                <a:solidFill>
                  <a:srgbClr val="003399"/>
                </a:solidFill>
              </a:rPr>
              <a:t>Игровая деятельность ещё значимая для ребёнка, любимая игрушка зачастую олицетворяет друга, с ней можно поиграть на перемене вместе с одноклассниками.</a:t>
            </a:r>
          </a:p>
        </p:txBody>
      </p:sp>
      <p:pic>
        <p:nvPicPr>
          <p:cNvPr id="29701" name="Рисунок 5" descr="J0236987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765175"/>
            <a:ext cx="19637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ОФИЦИАЛЬНЫЙ САЙТ </a:t>
            </a:r>
            <a:b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НАШЕЙ ШКОЛЫ: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Получить информацию о школе и познакомиться с уставными документами можно на сайте нашей школы:</a:t>
            </a:r>
            <a:endParaRPr lang="en-US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licey1.ru</a:t>
            </a:r>
            <a:endParaRPr lang="ru-RU" sz="5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900113" y="2636838"/>
            <a:ext cx="7561262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33795" name="Picture 5" descr="Картинка 385 из 1243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549275"/>
            <a:ext cx="60467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7" descr="Картинка 385 из 1243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1619250" y="4941888"/>
            <a:ext cx="60467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D60093"/>
                </a:solidFill>
              </a:rPr>
              <a:t>Существуют ли особенности в режиме дня первоклассников?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2060"/>
                </a:solidFill>
              </a:rPr>
              <a:t>-Пятидневная учебная неделя;</a:t>
            </a:r>
            <a:endParaRPr lang="ru-RU" sz="2800" i="1" smtClean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2060"/>
                </a:solidFill>
              </a:rPr>
              <a:t>-Учебная недельная нагрузка  первоклассника не должна превышать  4 уроков в день и 1 день – не более 5 уроков;</a:t>
            </a: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2060"/>
                </a:solidFill>
              </a:rPr>
              <a:t>-В сентябре- октябре в расписании первоклассников  3 традиционных урока, чтобы легче привыкнуть к новому виду деятельности - учебной. </a:t>
            </a: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2060"/>
                </a:solidFill>
              </a:rPr>
              <a:t>-Четвертые уроки проводятся в форме нетрадиционных занятий: игр, экскурсий, сказок, соревнований и т.д.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i="1" smtClean="0">
                <a:solidFill>
                  <a:srgbClr val="002060"/>
                </a:solidFill>
              </a:rPr>
              <a:t>- В середине  урока проводятся 1-2 физкультурные  минутки;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D60093"/>
                </a:solidFill>
              </a:rPr>
              <a:t>Существуют ли особенности в режиме дня первоклассников?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FF0066"/>
                </a:solidFill>
              </a:rPr>
              <a:t>В 1 полугодии</a:t>
            </a:r>
            <a:r>
              <a:rPr lang="ru-RU" b="1" i="1" smtClean="0">
                <a:solidFill>
                  <a:srgbClr val="002060"/>
                </a:solidFill>
              </a:rPr>
              <a:t> уроки длятся </a:t>
            </a:r>
            <a:r>
              <a:rPr lang="ru-RU" b="1" i="1" smtClean="0">
                <a:solidFill>
                  <a:srgbClr val="FF0066"/>
                </a:solidFill>
              </a:rPr>
              <a:t>35 минут,</a:t>
            </a:r>
            <a:r>
              <a:rPr lang="ru-RU" b="1" i="1" smtClean="0">
                <a:solidFill>
                  <a:srgbClr val="002060"/>
                </a:solidFill>
              </a:rPr>
              <a:t> </a:t>
            </a:r>
            <a:r>
              <a:rPr lang="ru-RU" b="1" i="1" smtClean="0">
                <a:solidFill>
                  <a:srgbClr val="FF0066"/>
                </a:solidFill>
              </a:rPr>
              <a:t>во втором  - 45 минут</a:t>
            </a:r>
            <a:r>
              <a:rPr lang="ru-RU" b="1" i="1" smtClean="0">
                <a:solidFill>
                  <a:srgbClr val="002060"/>
                </a:solidFill>
              </a:rPr>
              <a:t>;  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002060"/>
                </a:solidFill>
              </a:rPr>
              <a:t> Нормативная наполняемость в классах – </a:t>
            </a:r>
            <a:r>
              <a:rPr lang="ru-RU" b="1" i="1" smtClean="0">
                <a:solidFill>
                  <a:srgbClr val="FF0066"/>
                </a:solidFill>
              </a:rPr>
              <a:t>20-25 человек;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002060"/>
                </a:solidFill>
              </a:rPr>
              <a:t>Безотметочная система оценивания знаний;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002060"/>
                </a:solidFill>
              </a:rPr>
              <a:t>Учебники выдаются бесплатно;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002060"/>
                </a:solidFill>
              </a:rPr>
              <a:t> Домашние задания в 1 классе не задаются.</a:t>
            </a:r>
            <a:r>
              <a:rPr lang="ru-RU" sz="2400" smtClean="0">
                <a:solidFill>
                  <a:srgbClr val="FF9933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Домашних заданий в 1 классе нет. Однако, если вы хотите сформировать у своего ребенка качественные навыки письма, чтения, счета, то не отказывайтесь от тренировочных упражнений, которые может порекомендовать Ваш учитель.</a:t>
            </a:r>
            <a:r>
              <a:rPr lang="ru-RU" sz="4400" b="1" i="1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Учебные занятия в 1 классе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507413" cy="5543550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 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 мир 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ИЗО 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  <a:endParaRPr lang="ru-RU" i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Английский язык </a:t>
            </a:r>
            <a:r>
              <a:rPr lang="ru-RU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(со второго класса)</a:t>
            </a:r>
            <a:endParaRPr lang="ru-RU" i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Дресс – код мальчика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4284663" y="1341438"/>
            <a:ext cx="4319587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Пиджак  классический, </a:t>
            </a:r>
          </a:p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брюки, жилет</a:t>
            </a:r>
          </a:p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(цвет выбирает каждый класс индивидуально),</a:t>
            </a:r>
          </a:p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галстук.</a:t>
            </a:r>
          </a:p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Рубашка светлая,</a:t>
            </a:r>
          </a:p>
          <a:p>
            <a:pPr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однотонная.</a:t>
            </a:r>
          </a:p>
        </p:txBody>
      </p:sp>
      <p:pic>
        <p:nvPicPr>
          <p:cNvPr id="11272" name="Picture 8" descr="C:\Users\Imango\Pictures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1"/>
            <a:ext cx="3766908" cy="50225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Дресс - код</a:t>
            </a: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девочки</a:t>
            </a:r>
          </a:p>
        </p:txBody>
      </p:sp>
      <p:pic>
        <p:nvPicPr>
          <p:cNvPr id="1229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484313"/>
            <a:ext cx="3241675" cy="446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0" y="1500174"/>
            <a:ext cx="44291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Пиджак, юбка или брюки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черного или темно-синего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цвета,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(цвет выбирает каждый класс индивидуально).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Светлая   </a:t>
            </a:r>
          </a:p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блузка </a:t>
            </a:r>
          </a:p>
        </p:txBody>
      </p:sp>
      <p:sp>
        <p:nvSpPr>
          <p:cNvPr id="12293" name="WordArt 7"/>
          <p:cNvSpPr>
            <a:spLocks noChangeArrowheads="1" noChangeShapeType="1" noTextEdit="1"/>
          </p:cNvSpPr>
          <p:nvPr/>
        </p:nvSpPr>
        <p:spPr bwMode="auto">
          <a:xfrm>
            <a:off x="7885113" y="1341438"/>
            <a:ext cx="755650" cy="4679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907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Физкультурная форма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i="1" u="sng" dirty="0" smtClean="0">
                <a:solidFill>
                  <a:srgbClr val="0026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спортивного зала</a:t>
            </a:r>
            <a:r>
              <a:rPr lang="ru-RU" sz="2800" i="1" dirty="0" smtClean="0">
                <a:solidFill>
                  <a:srgbClr val="0026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64D"/>
                </a:solidFill>
              </a:rPr>
              <a:t>футболка </a:t>
            </a:r>
            <a:r>
              <a:rPr lang="ru-RU" sz="2800" dirty="0" smtClean="0">
                <a:solidFill>
                  <a:srgbClr val="00264D"/>
                </a:solidFill>
              </a:rPr>
              <a:t>,  </a:t>
            </a:r>
            <a:r>
              <a:rPr lang="ru-RU" sz="2800" dirty="0" smtClean="0">
                <a:solidFill>
                  <a:srgbClr val="00264D"/>
                </a:solidFill>
              </a:rPr>
              <a:t>спортивные брюки,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64D"/>
                </a:solidFill>
              </a:rPr>
              <a:t> носки, 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спортивная обувь</a:t>
            </a:r>
            <a:r>
              <a:rPr lang="ru-RU" sz="2800" dirty="0" smtClean="0">
                <a:solidFill>
                  <a:srgbClr val="00264D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i="1" u="sng" dirty="0" smtClean="0">
                <a:solidFill>
                  <a:srgbClr val="0026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улицы</a:t>
            </a:r>
            <a:r>
              <a:rPr lang="ru-RU" sz="2800" i="1" dirty="0" smtClean="0">
                <a:solidFill>
                  <a:srgbClr val="00264D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64D"/>
                </a:solidFill>
              </a:rPr>
              <a:t>спортивный костюм,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64D"/>
                </a:solidFill>
              </a:rPr>
              <a:t>спортивная обувь</a:t>
            </a:r>
            <a:r>
              <a:rPr lang="ru-RU" sz="2800" dirty="0" smtClean="0">
                <a:solidFill>
                  <a:srgbClr val="00264D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i="1" dirty="0" smtClean="0">
              <a:solidFill>
                <a:srgbClr val="00264D"/>
              </a:solidFill>
            </a:endParaRP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852738"/>
            <a:ext cx="226853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807</Words>
  <Application>Microsoft Office PowerPoint</Application>
  <PresentationFormat>Экран (4:3)</PresentationFormat>
  <Paragraphs>143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Comic Sans MS</vt:lpstr>
      <vt:lpstr>Monotype Corsiva</vt:lpstr>
      <vt:lpstr>Wingdings</vt:lpstr>
      <vt:lpstr>Times New Roman</vt:lpstr>
      <vt:lpstr>Оформление по умолчанию</vt:lpstr>
      <vt:lpstr>СКОРО В ШКОЛУ!</vt:lpstr>
      <vt:lpstr>ВАШ РЕБЁНОК ИДЕТ  В 1 КЛАСС</vt:lpstr>
      <vt:lpstr>Существуют ли особенности в режиме дня первоклассников?</vt:lpstr>
      <vt:lpstr>Существуют ли особенности в режиме дня первоклассников?</vt:lpstr>
      <vt:lpstr>Слайд 5</vt:lpstr>
      <vt:lpstr>Учебные занятия в 1 классе</vt:lpstr>
      <vt:lpstr>Дресс – код мальчика</vt:lpstr>
      <vt:lpstr>Дресс - код   девочки</vt:lpstr>
      <vt:lpstr>Физкультурная форма</vt:lpstr>
      <vt:lpstr>Наши портфели</vt:lpstr>
      <vt:lpstr>«Правильный» портфель</vt:lpstr>
      <vt:lpstr>Слайд 12</vt:lpstr>
      <vt:lpstr>Что у нас в портфелях?</vt:lpstr>
      <vt:lpstr>«Правильный» портфель</vt:lpstr>
      <vt:lpstr>Основные требования, предъявляемые гигиенистами  к детской обуви</vt:lpstr>
      <vt:lpstr>Требования к школьной обуви:</vt:lpstr>
      <vt:lpstr>Требования к школьной обуви</vt:lpstr>
      <vt:lpstr>Ответы  для родителей  на часто задаваемые вопросы</vt:lpstr>
      <vt:lpstr>Как правильно организовать дома рабочее место первоклассника?</vt:lpstr>
      <vt:lpstr>Слайд 20</vt:lpstr>
      <vt:lpstr>Что делают дети на переменах?</vt:lpstr>
      <vt:lpstr>Почему учителя не ставят оценки  в 1 классе?</vt:lpstr>
      <vt:lpstr>Можно ли носить в школу мобильный телефон?</vt:lpstr>
      <vt:lpstr>Информация</vt:lpstr>
      <vt:lpstr>Можно ли носить в школу игрушки? </vt:lpstr>
      <vt:lpstr>ОФИЦИАЛЬНЫЙ САЙТ  НАШЕЙ ШКОЛЫ: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идет в школу</dc:title>
  <dc:creator>Настя</dc:creator>
  <cp:lastModifiedBy>Imango</cp:lastModifiedBy>
  <cp:revision>67</cp:revision>
  <dcterms:created xsi:type="dcterms:W3CDTF">2009-04-30T13:03:40Z</dcterms:created>
  <dcterms:modified xsi:type="dcterms:W3CDTF">2016-05-23T08:04:25Z</dcterms:modified>
</cp:coreProperties>
</file>